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64" d="100"/>
          <a:sy n="64" d="100"/>
        </p:scale>
        <p:origin x="66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AB345F5-EC57-41EC-A577-6296A848148D}" type="datetimeFigureOut">
              <a:rPr lang="nb-NO" smtClean="0"/>
              <a:t>26.01.2023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BBF958B-BD78-411F-AEBB-82CBD3F58C6A}" type="slidenum">
              <a:rPr lang="nb-NO" smtClean="0"/>
              <a:t>‹#›</a:t>
            </a:fld>
            <a:endParaRPr lang="nb-NO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0840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e med bilde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345F5-EC57-41EC-A577-6296A848148D}" type="datetimeFigureOut">
              <a:rPr lang="nb-NO" smtClean="0"/>
              <a:t>26.01.2023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F958B-BD78-411F-AEBB-82CBD3F58C6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37823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345F5-EC57-41EC-A577-6296A848148D}" type="datetimeFigureOut">
              <a:rPr lang="nb-NO" smtClean="0"/>
              <a:t>26.01.2023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F958B-BD78-411F-AEBB-82CBD3F58C6A}" type="slidenum">
              <a:rPr lang="nb-NO" smtClean="0"/>
              <a:t>‹#›</a:t>
            </a:fld>
            <a:endParaRPr lang="nb-NO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82619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345F5-EC57-41EC-A577-6296A848148D}" type="datetimeFigureOut">
              <a:rPr lang="nb-NO" smtClean="0"/>
              <a:t>26.01.2023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F958B-BD78-411F-AEBB-82CBD3F58C6A}" type="slidenum">
              <a:rPr lang="nb-NO" smtClean="0"/>
              <a:t>‹#›</a:t>
            </a:fld>
            <a:endParaRPr lang="nb-NO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77358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345F5-EC57-41EC-A577-6296A848148D}" type="datetimeFigureOut">
              <a:rPr lang="nb-NO" smtClean="0"/>
              <a:t>26.01.2023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F958B-BD78-411F-AEBB-82CBD3F58C6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453002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 med s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345F5-EC57-41EC-A577-6296A848148D}" type="datetimeFigureOut">
              <a:rPr lang="nb-NO" smtClean="0"/>
              <a:t>26.01.2023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F958B-BD78-411F-AEBB-82CBD3F58C6A}" type="slidenum">
              <a:rPr lang="nb-NO" smtClean="0"/>
              <a:t>‹#›</a:t>
            </a:fld>
            <a:endParaRPr lang="nb-NO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74004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n eller Usa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345F5-EC57-41EC-A577-6296A848148D}" type="datetimeFigureOut">
              <a:rPr lang="nb-NO" smtClean="0"/>
              <a:t>26.01.2023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F958B-BD78-411F-AEBB-82CBD3F58C6A}" type="slidenum">
              <a:rPr lang="nb-NO" smtClean="0"/>
              <a:t>‹#›</a:t>
            </a:fld>
            <a:endParaRPr lang="nb-NO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39412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345F5-EC57-41EC-A577-6296A848148D}" type="datetimeFigureOut">
              <a:rPr lang="nb-NO" smtClean="0"/>
              <a:t>26.01.2023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F958B-BD78-411F-AEBB-82CBD3F58C6A}" type="slidenum">
              <a:rPr lang="nb-NO" smtClean="0"/>
              <a:t>‹#›</a:t>
            </a:fld>
            <a:endParaRPr lang="nb-NO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54980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345F5-EC57-41EC-A577-6296A848148D}" type="datetimeFigureOut">
              <a:rPr lang="nb-NO" smtClean="0"/>
              <a:t>26.01.2023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F958B-BD78-411F-AEBB-82CBD3F58C6A}" type="slidenum">
              <a:rPr lang="nb-NO" smtClean="0"/>
              <a:t>‹#›</a:t>
            </a:fld>
            <a:endParaRPr lang="nb-NO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2129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345F5-EC57-41EC-A577-6296A848148D}" type="datetimeFigureOut">
              <a:rPr lang="nb-NO" smtClean="0"/>
              <a:t>26.01.2023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F958B-BD78-411F-AEBB-82CBD3F58C6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63517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345F5-EC57-41EC-A577-6296A848148D}" type="datetimeFigureOut">
              <a:rPr lang="nb-NO" smtClean="0"/>
              <a:t>26.01.2023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F958B-BD78-411F-AEBB-82CBD3F58C6A}" type="slidenum">
              <a:rPr lang="nb-NO" smtClean="0"/>
              <a:t>‹#›</a:t>
            </a:fld>
            <a:endParaRPr lang="nb-NO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7078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345F5-EC57-41EC-A577-6296A848148D}" type="datetimeFigureOut">
              <a:rPr lang="nb-NO" smtClean="0"/>
              <a:t>26.01.2023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F958B-BD78-411F-AEBB-82CBD3F58C6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20551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345F5-EC57-41EC-A577-6296A848148D}" type="datetimeFigureOut">
              <a:rPr lang="nb-NO" smtClean="0"/>
              <a:t>26.01.2023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F958B-BD78-411F-AEBB-82CBD3F58C6A}" type="slidenum">
              <a:rPr lang="nb-NO" smtClean="0"/>
              <a:t>‹#›</a:t>
            </a:fld>
            <a:endParaRPr lang="nb-NO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4601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345F5-EC57-41EC-A577-6296A848148D}" type="datetimeFigureOut">
              <a:rPr lang="nb-NO" smtClean="0"/>
              <a:t>26.01.2023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F958B-BD78-411F-AEBB-82CBD3F58C6A}" type="slidenum">
              <a:rPr lang="nb-NO" smtClean="0"/>
              <a:t>‹#›</a:t>
            </a:fld>
            <a:endParaRPr lang="nb-NO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8665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345F5-EC57-41EC-A577-6296A848148D}" type="datetimeFigureOut">
              <a:rPr lang="nb-NO" smtClean="0"/>
              <a:t>26.01.2023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F958B-BD78-411F-AEBB-82CBD3F58C6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00605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345F5-EC57-41EC-A577-6296A848148D}" type="datetimeFigureOut">
              <a:rPr lang="nb-NO" smtClean="0"/>
              <a:t>26.01.2023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F958B-BD78-411F-AEBB-82CBD3F58C6A}" type="slidenum">
              <a:rPr lang="nb-NO" smtClean="0"/>
              <a:t>‹#›</a:t>
            </a:fld>
            <a:endParaRPr lang="nb-NO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3295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345F5-EC57-41EC-A577-6296A848148D}" type="datetimeFigureOut">
              <a:rPr lang="nb-NO" smtClean="0"/>
              <a:t>26.01.2023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F958B-BD78-411F-AEBB-82CBD3F58C6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48573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AB345F5-EC57-41EC-A577-6296A848148D}" type="datetimeFigureOut">
              <a:rPr lang="nb-NO" smtClean="0"/>
              <a:t>26.01.2023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BBF958B-BD78-411F-AEBB-82CBD3F58C6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32502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40DD8FB-9513-4D50-94E5-B047416DA6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Kultur for læring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A0030575-4086-4B99-B628-AD211FB233E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T4 – høsten 2022</a:t>
            </a:r>
          </a:p>
          <a:p>
            <a:r>
              <a:rPr lang="nb-NO" dirty="0"/>
              <a:t>GBUS</a:t>
            </a:r>
          </a:p>
        </p:txBody>
      </p:sp>
    </p:spTree>
    <p:extLst>
      <p:ext uri="{BB962C8B-B14F-4D97-AF65-F5344CB8AC3E}">
        <p14:creationId xmlns:p14="http://schemas.microsoft.com/office/powerpoint/2010/main" val="13976542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86976F0-B8C1-4092-8694-93B5BA306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605119"/>
            <a:ext cx="9601196" cy="537882"/>
          </a:xfrm>
        </p:spPr>
        <p:txBody>
          <a:bodyPr>
            <a:normAutofit fontScale="90000"/>
          </a:bodyPr>
          <a:lstStyle/>
          <a:p>
            <a:r>
              <a:rPr lang="nb-NO" dirty="0"/>
              <a:t>Elev 5. – 10. trinn: sammenlignet med andre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28F7D310-37F3-43D0-8C84-CA4F2C526C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0317" y="1095935"/>
            <a:ext cx="5317848" cy="5298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6553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1321617-4F44-4CAD-8447-9E3C5A2F0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692027"/>
          </a:xfrm>
        </p:spPr>
        <p:txBody>
          <a:bodyPr>
            <a:normAutofit fontScale="90000"/>
          </a:bodyPr>
          <a:lstStyle/>
          <a:p>
            <a:r>
              <a:rPr lang="nb-NO" dirty="0"/>
              <a:t>Kontaktlærere - Indikatorer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6AEED728-3333-4DE5-9EDA-7D76CF2E99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50" y="1919287"/>
            <a:ext cx="7048500" cy="324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165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0BE83E0-4548-4ED5-B256-1F186A15F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510988"/>
            <a:ext cx="9601196" cy="611841"/>
          </a:xfrm>
        </p:spPr>
        <p:txBody>
          <a:bodyPr>
            <a:normAutofit fontScale="90000"/>
          </a:bodyPr>
          <a:lstStyle/>
          <a:p>
            <a:r>
              <a:rPr lang="nb-NO" dirty="0"/>
              <a:t>Kontaktlærere GBUS: historisk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88600E86-97B1-4DCF-BD7D-B95052696A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8012" y="1042146"/>
            <a:ext cx="6158754" cy="5372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0613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18B74C7-98D5-4CB5-85CB-95D130134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524436"/>
            <a:ext cx="9601196" cy="679076"/>
          </a:xfrm>
        </p:spPr>
        <p:txBody>
          <a:bodyPr>
            <a:normAutofit fontScale="90000"/>
          </a:bodyPr>
          <a:lstStyle/>
          <a:p>
            <a:r>
              <a:rPr lang="nb-NO" dirty="0"/>
              <a:t>Kontaktlærere: fordelt på kjønn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735EFBA0-2F1E-42D1-9AF2-17C14A48CF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50" y="1136276"/>
            <a:ext cx="7048500" cy="5202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5781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571982B-56A3-4595-90A1-EBD15EA23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517712"/>
            <a:ext cx="9601196" cy="645459"/>
          </a:xfrm>
        </p:spPr>
        <p:txBody>
          <a:bodyPr>
            <a:normAutofit fontScale="90000"/>
          </a:bodyPr>
          <a:lstStyle/>
          <a:p>
            <a:r>
              <a:rPr lang="nb-NO" dirty="0"/>
              <a:t>Kontaktlærere: sammenlignet med andre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BAB2825E-2A22-44A4-B2AD-867E04B58A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50" y="1163171"/>
            <a:ext cx="7048500" cy="517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9602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A640FDE-8837-4E82-877A-E1867DAFB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632012"/>
            <a:ext cx="9601196" cy="786653"/>
          </a:xfrm>
        </p:spPr>
        <p:txBody>
          <a:bodyPr/>
          <a:lstStyle/>
          <a:p>
            <a:r>
              <a:rPr lang="nb-NO" dirty="0"/>
              <a:t>Foreldre: Indikatorer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633CF1DC-CA69-4E5F-BC21-26591D32C0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99" y="1741394"/>
            <a:ext cx="7678271" cy="3496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3604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526CA78-5D78-42E7-85EF-0DDD1A2E1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524436"/>
            <a:ext cx="9601196" cy="833717"/>
          </a:xfrm>
        </p:spPr>
        <p:txBody>
          <a:bodyPr/>
          <a:lstStyle/>
          <a:p>
            <a:r>
              <a:rPr lang="nb-NO" dirty="0"/>
              <a:t>Foreldre GBUS: historisk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E14DD088-9FEC-4F47-B5DA-FEFAE65E3C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50" y="1223681"/>
            <a:ext cx="7048500" cy="5015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9552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327415E-CAF4-4271-9FB4-7E993209D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510988"/>
            <a:ext cx="9601196" cy="726141"/>
          </a:xfrm>
        </p:spPr>
        <p:txBody>
          <a:bodyPr>
            <a:normAutofit fontScale="90000"/>
          </a:bodyPr>
          <a:lstStyle/>
          <a:p>
            <a:r>
              <a:rPr lang="nb-NO" dirty="0"/>
              <a:t>Foreldre: fordelt på kjønn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7BEED49C-C7D2-46D5-8ADA-C61C2F7E73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50" y="1163171"/>
            <a:ext cx="7048500" cy="496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766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F82E9BF-000B-4F95-AF93-05CA83C0F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504266"/>
            <a:ext cx="9601196" cy="820269"/>
          </a:xfrm>
        </p:spPr>
        <p:txBody>
          <a:bodyPr/>
          <a:lstStyle/>
          <a:p>
            <a:r>
              <a:rPr lang="nb-NO" dirty="0"/>
              <a:t>Foreldre: sammenlignet med andre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59973A7D-69B8-49E0-B74E-B47EA1C83B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50" y="1230405"/>
            <a:ext cx="7048500" cy="469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3399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200F55A-BF75-41F1-AB9A-FFEC86AC7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625288"/>
            <a:ext cx="9601196" cy="766483"/>
          </a:xfrm>
        </p:spPr>
        <p:txBody>
          <a:bodyPr/>
          <a:lstStyle/>
          <a:p>
            <a:r>
              <a:rPr lang="nb-NO" dirty="0"/>
              <a:t>Lærer: Indikatorer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C52144DF-2806-4312-84B6-E70F6A2A38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5829" y="1419225"/>
            <a:ext cx="7476565" cy="4369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38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811138D-EA4E-4474-A32A-BB0E9FC39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Oversikt - deltakelse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D2C37189-DA07-403E-913F-EF8FEB393C46}"/>
              </a:ext>
            </a:extLst>
          </p:cNvPr>
          <p:cNvSpPr txBox="1"/>
          <p:nvPr/>
        </p:nvSpPr>
        <p:spPr>
          <a:xfrm>
            <a:off x="1667435" y="2729753"/>
            <a:ext cx="895574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Elev kartlegging - 75%, 210 av 279</a:t>
            </a:r>
          </a:p>
          <a:p>
            <a:endParaRPr lang="nb-NO" dirty="0"/>
          </a:p>
          <a:p>
            <a:r>
              <a:rPr lang="nb-NO" dirty="0"/>
              <a:t>Kontaktlærer kartlegging - 86%, 240 av 279</a:t>
            </a:r>
          </a:p>
          <a:p>
            <a:endParaRPr lang="nb-NO" dirty="0"/>
          </a:p>
          <a:p>
            <a:r>
              <a:rPr lang="nb-NO" dirty="0"/>
              <a:t>Foreldre kartlegging - 43%, 120 av 279                                  Totalt: 73 % deltakelse</a:t>
            </a:r>
          </a:p>
          <a:p>
            <a:endParaRPr lang="nb-NO" dirty="0"/>
          </a:p>
          <a:p>
            <a:r>
              <a:rPr lang="nb-NO" dirty="0"/>
              <a:t>Skoleledelse kartlegging - 100%, 5 av 5</a:t>
            </a:r>
          </a:p>
          <a:p>
            <a:endParaRPr lang="nb-NO" dirty="0"/>
          </a:p>
          <a:p>
            <a:r>
              <a:rPr lang="nb-NO" dirty="0"/>
              <a:t>Lærer kartlegging - 77%, 34 av 44</a:t>
            </a:r>
          </a:p>
          <a:p>
            <a:endParaRPr lang="nb-NO" dirty="0"/>
          </a:p>
          <a:p>
            <a:r>
              <a:rPr lang="nb-NO" dirty="0"/>
              <a:t>Assistenter og fagarbeidere - 56%, 9 av 16</a:t>
            </a:r>
          </a:p>
        </p:txBody>
      </p:sp>
    </p:spTree>
    <p:extLst>
      <p:ext uri="{BB962C8B-B14F-4D97-AF65-F5344CB8AC3E}">
        <p14:creationId xmlns:p14="http://schemas.microsoft.com/office/powerpoint/2010/main" val="32269927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61CE3D0-5165-46F3-BE3C-3DA9520DB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591672"/>
            <a:ext cx="9601196" cy="759757"/>
          </a:xfrm>
        </p:spPr>
        <p:txBody>
          <a:bodyPr>
            <a:normAutofit fontScale="90000"/>
          </a:bodyPr>
          <a:lstStyle/>
          <a:p>
            <a:r>
              <a:rPr lang="nb-NO" dirty="0"/>
              <a:t>Lærer GBUS: historisk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43913067-9024-4AA3-BFD7-3711AD1DEC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1959" y="1210234"/>
            <a:ext cx="4375047" cy="564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7287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2B52C09-31A5-44C4-9B67-AE6804086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524436"/>
            <a:ext cx="9601196" cy="847164"/>
          </a:xfrm>
        </p:spPr>
        <p:txBody>
          <a:bodyPr/>
          <a:lstStyle/>
          <a:p>
            <a:r>
              <a:rPr lang="nb-NO" dirty="0"/>
              <a:t>Lærer: fordelt på kjønn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CF52D47D-F83A-4598-A90D-10618FECCB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5762" y="1163172"/>
            <a:ext cx="5480475" cy="569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9538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CF58C17-ED81-4ED5-A08D-26CDDB0E4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510988"/>
            <a:ext cx="9601196" cy="759759"/>
          </a:xfrm>
        </p:spPr>
        <p:txBody>
          <a:bodyPr>
            <a:normAutofit fontScale="90000"/>
          </a:bodyPr>
          <a:lstStyle/>
          <a:p>
            <a:r>
              <a:rPr lang="nb-NO" dirty="0"/>
              <a:t>Lærer: sammenlignet med andre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460AA793-438E-4007-A883-878D73EE85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5762" y="1163170"/>
            <a:ext cx="5480475" cy="5694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5766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A2344E5-947D-4951-969E-E972B14AD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Skoleledelse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E8378702-0649-48A7-9F69-8EA75F8BBB6C}"/>
              </a:ext>
            </a:extLst>
          </p:cNvPr>
          <p:cNvSpPr txBox="1"/>
          <p:nvPr/>
        </p:nvSpPr>
        <p:spPr>
          <a:xfrm>
            <a:off x="2407024" y="2783541"/>
            <a:ext cx="7295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For få deltakere til at resultatene blir offentliggjort</a:t>
            </a:r>
          </a:p>
        </p:txBody>
      </p:sp>
    </p:spTree>
    <p:extLst>
      <p:ext uri="{BB962C8B-B14F-4D97-AF65-F5344CB8AC3E}">
        <p14:creationId xmlns:p14="http://schemas.microsoft.com/office/powerpoint/2010/main" val="3123544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FC0392C-BEE0-4711-8B4C-230E3DBF4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497542"/>
            <a:ext cx="9601196" cy="779929"/>
          </a:xfrm>
        </p:spPr>
        <p:txBody>
          <a:bodyPr/>
          <a:lstStyle/>
          <a:p>
            <a:r>
              <a:rPr lang="nb-NO" dirty="0"/>
              <a:t>Assistenter og fagarbeidere: Indikatorer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8DF4AD7E-03DB-4D4A-B947-6E6906CDD0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0847" y="1485900"/>
            <a:ext cx="8061512" cy="369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2054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C5440A2-1885-4798-AD2D-8A37940F8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537882"/>
            <a:ext cx="9601196" cy="813547"/>
          </a:xfrm>
        </p:spPr>
        <p:txBody>
          <a:bodyPr>
            <a:normAutofit fontScale="90000"/>
          </a:bodyPr>
          <a:lstStyle/>
          <a:p>
            <a:r>
              <a:rPr lang="nb-NO" dirty="0"/>
              <a:t>Assistenter og fagarbeidere GBUS: historisk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AF3802AB-E980-4C62-B6E9-D9CEFDAA5E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50" y="1277471"/>
            <a:ext cx="7048500" cy="486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5484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303F7DD-ABE6-452E-A762-38E9DA1E7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524436"/>
            <a:ext cx="9601196" cy="806823"/>
          </a:xfrm>
        </p:spPr>
        <p:txBody>
          <a:bodyPr>
            <a:normAutofit fontScale="90000"/>
          </a:bodyPr>
          <a:lstStyle/>
          <a:p>
            <a:r>
              <a:rPr lang="nb-NO" dirty="0"/>
              <a:t>Assistenter og fagarbeidere: fordelt på kjønn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D648FAE1-C0A0-4E2C-B116-2C31E3E8CE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50" y="1250576"/>
            <a:ext cx="7048500" cy="4488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7294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9B3D9C7-F240-4FB2-B7E5-6F3EA83DC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517712"/>
            <a:ext cx="9601196" cy="1190064"/>
          </a:xfrm>
        </p:spPr>
        <p:txBody>
          <a:bodyPr>
            <a:normAutofit fontScale="90000"/>
          </a:bodyPr>
          <a:lstStyle/>
          <a:p>
            <a:r>
              <a:rPr lang="nb-NO" dirty="0"/>
              <a:t>Assistenter og fagarbeidere: sammenlignet med andre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0D89EB6E-374D-4582-BDCA-15B2CA1E27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50" y="1633818"/>
            <a:ext cx="7048500" cy="470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585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A58E2DC-D27E-41AA-AF4D-6B0D30B08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Elev 1. – 4. trinn: Indikatorer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89CB41B2-0E45-470B-B96B-986FADE7B6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6547" y="2548218"/>
            <a:ext cx="8108577" cy="3327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074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5A626D9-5127-49ED-B3C6-EB063EB6F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3868" y="982133"/>
            <a:ext cx="9592732" cy="517214"/>
          </a:xfrm>
        </p:spPr>
        <p:txBody>
          <a:bodyPr>
            <a:normAutofit fontScale="90000"/>
          </a:bodyPr>
          <a:lstStyle/>
          <a:p>
            <a:r>
              <a:rPr lang="nb-NO" dirty="0"/>
              <a:t>Elev 1. – 4. trinn: GBUS historisk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9F8634C7-6BDB-4EF0-94C0-1840D37049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50" y="1714499"/>
            <a:ext cx="7048500" cy="4124325"/>
          </a:xfrm>
          <a:prstGeom prst="rect">
            <a:avLst/>
          </a:prstGeom>
        </p:spPr>
      </p:pic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CA5DC1C-7EDB-428F-9CC0-AC419C3A59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71750" y="1714500"/>
            <a:ext cx="7048500" cy="4518212"/>
          </a:xfrm>
        </p:spPr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01036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5E41373-3044-4039-9BFF-FD54E72BC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Elev 1. – 4. trinn: fordelt på kjønn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826666C4-CD6E-4FDC-AF4F-8B81AD4E5D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4258" y="2438211"/>
            <a:ext cx="6703359" cy="372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963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A3481B2-9571-413D-A981-43FFACF71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Elev 1. – 4. trinn: sammenlignet med andre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3A7A9C91-7365-44D8-98F8-4A460B8034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0641" y="2003613"/>
            <a:ext cx="7295030" cy="428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397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15B0164-8453-4A08-961F-AF568C5A7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647206"/>
            <a:ext cx="9601196" cy="593765"/>
          </a:xfrm>
        </p:spPr>
        <p:txBody>
          <a:bodyPr>
            <a:normAutofit fontScale="90000"/>
          </a:bodyPr>
          <a:lstStyle/>
          <a:p>
            <a:r>
              <a:rPr lang="nb-NO" dirty="0"/>
              <a:t>Elev 5. – 10. trinn: Indikatorer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F0F2E89F-1F0B-4033-8C49-540099747E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2" y="1319212"/>
            <a:ext cx="9818591" cy="5058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775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C3DB7B6-7546-4228-A7F3-E645272DD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617518"/>
            <a:ext cx="9601196" cy="534388"/>
          </a:xfrm>
        </p:spPr>
        <p:txBody>
          <a:bodyPr>
            <a:normAutofit fontScale="90000"/>
          </a:bodyPr>
          <a:lstStyle/>
          <a:p>
            <a:r>
              <a:rPr lang="nb-NO" dirty="0"/>
              <a:t>Elev 5. – 10. trinn GBUS: historisk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DBEDEE1B-47A5-4D8E-A3A3-73B702D6DA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5518" y="1102659"/>
            <a:ext cx="4894728" cy="575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675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356C91C-403C-46DF-AACA-1DB869F84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517712"/>
            <a:ext cx="9601196" cy="672353"/>
          </a:xfrm>
        </p:spPr>
        <p:txBody>
          <a:bodyPr>
            <a:normAutofit fontScale="90000"/>
          </a:bodyPr>
          <a:lstStyle/>
          <a:p>
            <a:r>
              <a:rPr lang="nb-NO" dirty="0"/>
              <a:t>Elev 5. – 10. trinn: fordelt på kjønn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4C12511D-5E59-42FF-88AB-B0C2E4806F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0317" y="1089212"/>
            <a:ext cx="5250612" cy="5768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4522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sk">
  <a:themeElements>
    <a:clrScheme name="Organisk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sk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s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67</TotalTime>
  <Words>232</Words>
  <Application>Microsoft Office PowerPoint</Application>
  <PresentationFormat>Widescreen</PresentationFormat>
  <Paragraphs>41</Paragraphs>
  <Slides>27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27</vt:i4>
      </vt:variant>
    </vt:vector>
  </HeadingPairs>
  <TitlesOfParts>
    <vt:vector size="30" baseType="lpstr">
      <vt:lpstr>Arial</vt:lpstr>
      <vt:lpstr>Garamond</vt:lpstr>
      <vt:lpstr>Organisk</vt:lpstr>
      <vt:lpstr>Kultur for læring</vt:lpstr>
      <vt:lpstr>Oversikt - deltakelse</vt:lpstr>
      <vt:lpstr>Elev 1. – 4. trinn: Indikatorer</vt:lpstr>
      <vt:lpstr>Elev 1. – 4. trinn: GBUS historisk</vt:lpstr>
      <vt:lpstr>Elev 1. – 4. trinn: fordelt på kjønn</vt:lpstr>
      <vt:lpstr>Elev 1. – 4. trinn: sammenlignet med andre</vt:lpstr>
      <vt:lpstr>Elev 5. – 10. trinn: Indikatorer</vt:lpstr>
      <vt:lpstr>Elev 5. – 10. trinn GBUS: historisk</vt:lpstr>
      <vt:lpstr>Elev 5. – 10. trinn: fordelt på kjønn</vt:lpstr>
      <vt:lpstr>Elev 5. – 10. trinn: sammenlignet med andre</vt:lpstr>
      <vt:lpstr>Kontaktlærere - Indikatorer</vt:lpstr>
      <vt:lpstr>Kontaktlærere GBUS: historisk</vt:lpstr>
      <vt:lpstr>Kontaktlærere: fordelt på kjønn</vt:lpstr>
      <vt:lpstr>Kontaktlærere: sammenlignet med andre</vt:lpstr>
      <vt:lpstr>Foreldre: Indikatorer</vt:lpstr>
      <vt:lpstr>Foreldre GBUS: historisk</vt:lpstr>
      <vt:lpstr>Foreldre: fordelt på kjønn</vt:lpstr>
      <vt:lpstr>Foreldre: sammenlignet med andre</vt:lpstr>
      <vt:lpstr>Lærer: Indikatorer</vt:lpstr>
      <vt:lpstr>Lærer GBUS: historisk</vt:lpstr>
      <vt:lpstr>Lærer: fordelt på kjønn</vt:lpstr>
      <vt:lpstr>Lærer: sammenlignet med andre</vt:lpstr>
      <vt:lpstr>Skoleledelse</vt:lpstr>
      <vt:lpstr>Assistenter og fagarbeidere: Indikatorer</vt:lpstr>
      <vt:lpstr>Assistenter og fagarbeidere GBUS: historisk</vt:lpstr>
      <vt:lpstr>Assistenter og fagarbeidere: fordelt på kjønn</vt:lpstr>
      <vt:lpstr>Assistenter og fagarbeidere: sammenlignet med andre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Kultur for læring</dc:title>
  <dc:creator>Tommy Seigerud</dc:creator>
  <cp:lastModifiedBy>Katrine Mork Haugen</cp:lastModifiedBy>
  <cp:revision>9</cp:revision>
  <dcterms:created xsi:type="dcterms:W3CDTF">2023-01-06T08:21:18Z</dcterms:created>
  <dcterms:modified xsi:type="dcterms:W3CDTF">2023-01-26T07:17:34Z</dcterms:modified>
</cp:coreProperties>
</file>